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144000" cy="6858000" type="screen4x3"/>
  <p:notesSz cx="7104063"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ha2P3SGVeL3/HK5Y+FpHArhVOKO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970"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8427" cy="511731"/>
          </a:xfrm>
          <a:prstGeom prst="rect">
            <a:avLst/>
          </a:prstGeom>
          <a:noFill/>
          <a:ln>
            <a:noFill/>
          </a:ln>
        </p:spPr>
        <p:txBody>
          <a:bodyPr spcFirstLastPara="1" wrap="square" lIns="99075" tIns="49525" rIns="99075" bIns="49525"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3992" y="0"/>
            <a:ext cx="3078427" cy="511731"/>
          </a:xfrm>
          <a:prstGeom prst="rect">
            <a:avLst/>
          </a:prstGeom>
          <a:noFill/>
          <a:ln>
            <a:noFill/>
          </a:ln>
        </p:spPr>
        <p:txBody>
          <a:bodyPr spcFirstLastPara="1" wrap="square" lIns="99075" tIns="49525" rIns="99075" bIns="49525"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407" y="4861441"/>
            <a:ext cx="5683250" cy="4605576"/>
          </a:xfrm>
          <a:prstGeom prst="rect">
            <a:avLst/>
          </a:prstGeom>
          <a:noFill/>
          <a:ln>
            <a:noFill/>
          </a:ln>
        </p:spPr>
        <p:txBody>
          <a:bodyPr spcFirstLastPara="1" wrap="square" lIns="99075" tIns="49525" rIns="99075" bIns="49525"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721106"/>
            <a:ext cx="3078427" cy="511731"/>
          </a:xfrm>
          <a:prstGeom prst="rect">
            <a:avLst/>
          </a:prstGeom>
          <a:noFill/>
          <a:ln>
            <a:noFill/>
          </a:ln>
        </p:spPr>
        <p:txBody>
          <a:bodyPr spcFirstLastPara="1" wrap="square" lIns="99075" tIns="49525" rIns="99075" bIns="49525"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3992" y="9721106"/>
            <a:ext cx="3078427" cy="511731"/>
          </a:xfrm>
          <a:prstGeom prst="rect">
            <a:avLst/>
          </a:prstGeom>
          <a:noFill/>
          <a:ln>
            <a:noFill/>
          </a:ln>
        </p:spPr>
        <p:txBody>
          <a:bodyPr spcFirstLastPara="1" wrap="square" lIns="99075" tIns="49525" rIns="99075" bIns="49525" anchor="b" anchorCtr="0">
            <a:noAutofit/>
          </a:bodyPr>
          <a:lstStyle/>
          <a:p>
            <a:pPr marL="0" marR="0" lvl="0" indent="0" algn="r" rtl="0">
              <a:spcBef>
                <a:spcPts val="0"/>
              </a:spcBef>
              <a:spcAft>
                <a:spcPts val="0"/>
              </a:spcAft>
              <a:buNone/>
            </a:pPr>
            <a:fld id="{00000000-1234-1234-1234-123412341234}" type="slidenum">
              <a:rPr lang="it-IT" sz="1300" b="0" i="0" u="none" strike="noStrike" cap="none">
                <a:solidFill>
                  <a:schemeClr val="dk1"/>
                </a:solidFill>
                <a:latin typeface="Calibri"/>
                <a:ea typeface="Calibri"/>
                <a:cs typeface="Calibri"/>
                <a:sym typeface="Calibri"/>
              </a:rPr>
              <a:t>‹N›</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10407" y="4861441"/>
            <a:ext cx="5683250" cy="4605576"/>
          </a:xfrm>
          <a:prstGeom prst="rect">
            <a:avLst/>
          </a:prstGeom>
          <a:noFill/>
          <a:ln>
            <a:noFill/>
          </a:ln>
        </p:spPr>
        <p:txBody>
          <a:bodyPr spcFirstLastPara="1" wrap="square" lIns="99075" tIns="49525" rIns="99075" bIns="49525" anchor="t" anchorCtr="0">
            <a:norm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4023992" y="9721106"/>
            <a:ext cx="3078427" cy="511731"/>
          </a:xfrm>
          <a:prstGeom prst="rect">
            <a:avLst/>
          </a:prstGeom>
          <a:noFill/>
          <a:ln>
            <a:noFill/>
          </a:ln>
        </p:spPr>
        <p:txBody>
          <a:bodyPr spcFirstLastPara="1" wrap="square" lIns="99075" tIns="49525" rIns="99075" bIns="49525" anchor="b" anchorCtr="0">
            <a:noAutofit/>
          </a:bodyPr>
          <a:lstStyle/>
          <a:p>
            <a:pPr marL="0" lvl="0" indent="0" algn="r" rtl="0">
              <a:spcBef>
                <a:spcPts val="0"/>
              </a:spcBef>
              <a:spcAft>
                <a:spcPts val="0"/>
              </a:spcAft>
              <a:buNone/>
            </a:pPr>
            <a:fld id="{00000000-1234-1234-1234-123412341234}" type="slidenum">
              <a:rPr lang="it-IT"/>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testo verticale"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a:spLocks noGrp="1"/>
          </p:cNvSpPr>
          <p:nvPr>
            <p:ph type="pic" idx="2"/>
          </p:nvPr>
        </p:nvSpPr>
        <p:spPr>
          <a:xfrm>
            <a:off x="1792288" y="612775"/>
            <a:ext cx="5486400" cy="4114800"/>
          </a:xfrm>
          <a:prstGeom prst="rect">
            <a:avLst/>
          </a:prstGeom>
          <a:noFill/>
          <a:ln>
            <a:noFill/>
          </a:ln>
        </p:spPr>
      </p:sp>
      <p:sp>
        <p:nvSpPr>
          <p:cNvPr id="68" name="Google Shape;68;p1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forms.gle/tgvQc5BRbKZkHunt7"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mt="23000"/>
          </a:blip>
          <a:stretch>
            <a:fillRect/>
          </a:stretch>
        </a:blipFill>
        <a:effectLst/>
      </p:bgPr>
    </p:bg>
    <p:spTree>
      <p:nvGrpSpPr>
        <p:cNvPr id="1" name="Shape 88"/>
        <p:cNvGrpSpPr/>
        <p:nvPr/>
      </p:nvGrpSpPr>
      <p:grpSpPr>
        <a:xfrm>
          <a:off x="0" y="0"/>
          <a:ext cx="0" cy="0"/>
          <a:chOff x="0" y="0"/>
          <a:chExt cx="0" cy="0"/>
        </a:xfrm>
      </p:grpSpPr>
      <p:sp>
        <p:nvSpPr>
          <p:cNvPr id="89" name="Google Shape;89;p1"/>
          <p:cNvSpPr txBox="1">
            <a:spLocks noGrp="1"/>
          </p:cNvSpPr>
          <p:nvPr>
            <p:ph type="subTitle" idx="1"/>
          </p:nvPr>
        </p:nvSpPr>
        <p:spPr>
          <a:xfrm>
            <a:off x="357158" y="3571876"/>
            <a:ext cx="6400800" cy="17526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888888"/>
              </a:buClr>
              <a:buSzPts val="1600"/>
              <a:buNone/>
            </a:pPr>
            <a:endParaRPr sz="1600">
              <a:solidFill>
                <a:srgbClr val="366092"/>
              </a:solidFill>
            </a:endParaRPr>
          </a:p>
          <a:p>
            <a:pPr marL="0" lvl="0" indent="0" algn="l" rtl="0">
              <a:spcBef>
                <a:spcPts val="320"/>
              </a:spcBef>
              <a:spcAft>
                <a:spcPts val="0"/>
              </a:spcAft>
              <a:buClr>
                <a:srgbClr val="366092"/>
              </a:buClr>
              <a:buSzPts val="1600"/>
              <a:buNone/>
            </a:pPr>
            <a:r>
              <a:rPr lang="it-IT" sz="1600">
                <a:solidFill>
                  <a:srgbClr val="366092"/>
                </a:solidFill>
              </a:rPr>
              <a:t>Corso di formazione ed aggiornamento per docenti del primo ciclo</a:t>
            </a:r>
            <a:endParaRPr/>
          </a:p>
          <a:p>
            <a:pPr marL="0" lvl="0" indent="0" algn="ctr" rtl="0">
              <a:spcBef>
                <a:spcPts val="480"/>
              </a:spcBef>
              <a:spcAft>
                <a:spcPts val="0"/>
              </a:spcAft>
              <a:buClr>
                <a:srgbClr val="366092"/>
              </a:buClr>
              <a:buSzPts val="2400"/>
              <a:buNone/>
            </a:pPr>
            <a:r>
              <a:rPr lang="it-IT" sz="2400" b="1" i="1">
                <a:solidFill>
                  <a:srgbClr val="366092"/>
                </a:solidFill>
              </a:rPr>
              <a:t>“STORIA, SPORT e … DIRITTI” </a:t>
            </a:r>
            <a:endParaRPr sz="2400">
              <a:solidFill>
                <a:srgbClr val="366092"/>
              </a:solidFill>
            </a:endParaRPr>
          </a:p>
          <a:p>
            <a:pPr marL="0" lvl="0" indent="0" algn="ctr" rtl="0">
              <a:spcBef>
                <a:spcPts val="320"/>
              </a:spcBef>
              <a:spcAft>
                <a:spcPts val="0"/>
              </a:spcAft>
              <a:buClr>
                <a:srgbClr val="366092"/>
              </a:buClr>
              <a:buSzPts val="1600"/>
              <a:buNone/>
            </a:pPr>
            <a:r>
              <a:rPr lang="it-IT" sz="1600" b="1" i="1">
                <a:solidFill>
                  <a:srgbClr val="366092"/>
                </a:solidFill>
              </a:rPr>
              <a:t>Percorsi di Educazione civica per le scuole del primo ciclo</a:t>
            </a:r>
            <a:endParaRPr sz="1600">
              <a:solidFill>
                <a:srgbClr val="366092"/>
              </a:solidFill>
            </a:endParaRPr>
          </a:p>
        </p:txBody>
      </p:sp>
      <p:pic>
        <p:nvPicPr>
          <p:cNvPr id="90" name="Google Shape;90;p1" descr="https://lh4.googleusercontent.com/KEhLuRnttKJ-jSA9u5zU7rBDRt4RqIvjgj2oT0TEzlnxvy0UDM8qB8UWCYLrrq56CFPwZZUAUAICVFpKwIr3RvcInwzP8TKrGxjxfQbiFjcfgCDn3aMDaf7gFbMGx2VziwNfrI_9A6EYsi7_KzsgigFiz0POmSP6-LsV7WuVR9fCxzLIjh9qfYwp2Q"/>
          <p:cNvPicPr preferRelativeResize="0"/>
          <p:nvPr/>
        </p:nvPicPr>
        <p:blipFill rotWithShape="1">
          <a:blip r:embed="rId4">
            <a:alphaModFix/>
          </a:blip>
          <a:srcRect/>
          <a:stretch/>
        </p:blipFill>
        <p:spPr>
          <a:xfrm>
            <a:off x="1643042" y="207032"/>
            <a:ext cx="1143008" cy="513437"/>
          </a:xfrm>
          <a:prstGeom prst="rect">
            <a:avLst/>
          </a:prstGeom>
          <a:noFill/>
          <a:ln>
            <a:noFill/>
          </a:ln>
        </p:spPr>
      </p:pic>
      <p:pic>
        <p:nvPicPr>
          <p:cNvPr id="91" name="Google Shape;91;p1" descr="https://lh3.googleusercontent.com/hm6saeqEp9nPuopLeoEYRB11Nmdd1Y7BXPwG8QO7Go--afMIECjChRvGEBTc9j7FWCXATv8QUiACThHnMZY6prAk0ggUFP478L2mY-AUg5S9P512gQnZnp8WSe37UpQZ6uvHr3k_viPrZtDKdgwTJaScACCs_A2hjCJxbdiqN4o3WglnTb89GJEunQ"/>
          <p:cNvPicPr preferRelativeResize="0"/>
          <p:nvPr/>
        </p:nvPicPr>
        <p:blipFill rotWithShape="1">
          <a:blip r:embed="rId5">
            <a:alphaModFix/>
          </a:blip>
          <a:srcRect/>
          <a:stretch/>
        </p:blipFill>
        <p:spPr>
          <a:xfrm>
            <a:off x="2857488" y="142852"/>
            <a:ext cx="810374" cy="785818"/>
          </a:xfrm>
          <a:prstGeom prst="rect">
            <a:avLst/>
          </a:prstGeom>
          <a:noFill/>
          <a:ln>
            <a:noFill/>
          </a:ln>
        </p:spPr>
      </p:pic>
      <p:sp>
        <p:nvSpPr>
          <p:cNvPr id="92" name="Google Shape;92;p1"/>
          <p:cNvSpPr txBox="1"/>
          <p:nvPr/>
        </p:nvSpPr>
        <p:spPr>
          <a:xfrm>
            <a:off x="6357950" y="142852"/>
            <a:ext cx="2643300" cy="78501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it-IT" sz="900" b="0" i="0" u="none" strike="noStrike" cap="none">
                <a:solidFill>
                  <a:srgbClr val="0070C0"/>
                </a:solidFill>
                <a:latin typeface="Calibri"/>
                <a:ea typeface="Calibri"/>
                <a:cs typeface="Calibri"/>
                <a:sym typeface="Calibri"/>
              </a:rPr>
              <a:t>Questo corso di formazione si propone di fornire ai docenti le conoscenze e le competenze necessarie per utilizzare lo sport a scuola come strumento per promuovere i diritti umani. Si concluderà con la presentazione del percorso didattico che i docenti avranno progettato e sperimentato nelle classi di appartenenza. Il percorso di formazione sarà incentrato sul tema dei diritti e delle sue forme di attuazione attraverso lo sport. Il corso ha una durata totale di 25 ore (10 ore in modalità sincrona e 15 ore in modalità asincrona) e affronterà il tema dei diritti attraverso la dimensione dello sport,con esempi del passato utili a comprendere il presente. Teoria e pratica si integreranno nella progettazione da sperimentare in classe. Le formatrici saranno Federica Ceriani, Paola Malandrone, Elena Mastretta.</a:t>
            </a:r>
            <a:endParaRPr/>
          </a:p>
          <a:p>
            <a:pPr marL="0" marR="0" lvl="0" indent="0" algn="just" rtl="0">
              <a:spcBef>
                <a:spcPts val="0"/>
              </a:spcBef>
              <a:spcAft>
                <a:spcPts val="0"/>
              </a:spcAft>
              <a:buNone/>
            </a:pPr>
            <a:r>
              <a:rPr lang="it-IT" sz="1000" b="0" i="0" u="none" strike="noStrike" cap="none">
                <a:solidFill>
                  <a:srgbClr val="0070C0"/>
                </a:solidFill>
                <a:latin typeface="Calibri"/>
                <a:ea typeface="Calibri"/>
                <a:cs typeface="Calibri"/>
                <a:sym typeface="Calibri"/>
              </a:rPr>
              <a:t>Inserito su S.O.F.I.A.  cod </a:t>
            </a:r>
            <a:r>
              <a:rPr lang="it-IT" sz="1200" b="1" i="0" u="none" strike="noStrike" cap="none">
                <a:solidFill>
                  <a:srgbClr val="0070C0"/>
                </a:solidFill>
                <a:latin typeface="Calibri"/>
                <a:ea typeface="Calibri"/>
                <a:cs typeface="Calibri"/>
                <a:sym typeface="Calibri"/>
              </a:rPr>
              <a:t>87118</a:t>
            </a:r>
            <a:endParaRPr sz="1200" b="1" i="0" u="none" strike="noStrike" cap="none">
              <a:solidFill>
                <a:srgbClr val="0070C0"/>
              </a:solidFill>
              <a:latin typeface="Calibri"/>
              <a:ea typeface="Calibri"/>
              <a:cs typeface="Calibri"/>
              <a:sym typeface="Calibri"/>
            </a:endParaRPr>
          </a:p>
          <a:p>
            <a:pPr marL="0" marR="0" lvl="0" indent="0" algn="just" rtl="0">
              <a:spcBef>
                <a:spcPts val="0"/>
              </a:spcBef>
              <a:spcAft>
                <a:spcPts val="0"/>
              </a:spcAft>
              <a:buNone/>
            </a:pPr>
            <a:endParaRPr sz="1000" b="0" i="0" u="none" strike="noStrike" cap="none">
              <a:solidFill>
                <a:srgbClr val="0070C0"/>
              </a:solidFill>
              <a:latin typeface="Calibri"/>
              <a:ea typeface="Calibri"/>
              <a:cs typeface="Calibri"/>
              <a:sym typeface="Calibri"/>
            </a:endParaRPr>
          </a:p>
          <a:p>
            <a:pPr marL="0" marR="0" lvl="0" indent="0" algn="just" rtl="0">
              <a:spcBef>
                <a:spcPts val="0"/>
              </a:spcBef>
              <a:spcAft>
                <a:spcPts val="0"/>
              </a:spcAft>
              <a:buNone/>
            </a:pPr>
            <a:r>
              <a:rPr lang="it-IT" sz="1200" b="0" i="0" u="none" strike="noStrike" cap="none">
                <a:solidFill>
                  <a:srgbClr val="0070C0"/>
                </a:solidFill>
                <a:latin typeface="Calibri"/>
                <a:ea typeface="Calibri"/>
                <a:cs typeface="Calibri"/>
                <a:sym typeface="Calibri"/>
              </a:rPr>
              <a:t>Durata: 25 ore </a:t>
            </a:r>
            <a:r>
              <a:rPr lang="it-IT" sz="900" b="0" i="0" u="none" strike="noStrike" cap="none">
                <a:solidFill>
                  <a:srgbClr val="0070C0"/>
                </a:solidFill>
                <a:latin typeface="Calibri"/>
                <a:ea typeface="Calibri"/>
                <a:cs typeface="Calibri"/>
                <a:sym typeface="Calibri"/>
              </a:rPr>
              <a:t> (Al termine del corso sarà rilasciato un attestato di frequenza se sarà raggiunta la quota minima di 19 ore pari al 75% del monte ore totale).</a:t>
            </a:r>
            <a:endParaRPr sz="1200" b="0" i="0" u="none" strike="noStrike" cap="none">
              <a:solidFill>
                <a:srgbClr val="0070C0"/>
              </a:solidFill>
              <a:latin typeface="Calibri"/>
              <a:ea typeface="Calibri"/>
              <a:cs typeface="Calibri"/>
              <a:sym typeface="Calibri"/>
            </a:endParaRPr>
          </a:p>
          <a:p>
            <a:pPr marL="0" marR="0" lvl="0" indent="0" algn="just" rtl="0">
              <a:spcBef>
                <a:spcPts val="0"/>
              </a:spcBef>
              <a:spcAft>
                <a:spcPts val="0"/>
              </a:spcAft>
              <a:buNone/>
            </a:pPr>
            <a:r>
              <a:rPr lang="it-IT" sz="1000" b="0" i="0" u="none" strike="noStrike" cap="none">
                <a:solidFill>
                  <a:srgbClr val="0070C0"/>
                </a:solidFill>
                <a:latin typeface="Calibri"/>
                <a:ea typeface="Calibri"/>
                <a:cs typeface="Calibri"/>
                <a:sym typeface="Calibri"/>
              </a:rPr>
              <a:t>Modalità: on line su piattaforma ZOOM e attività asincrona di sperimentazione.</a:t>
            </a:r>
            <a:endParaRPr sz="1200" b="0" i="0" u="sng" strike="noStrike" cap="none">
              <a:solidFill>
                <a:srgbClr val="0070C0"/>
              </a:solidFill>
              <a:latin typeface="Calibri"/>
              <a:ea typeface="Calibri"/>
              <a:cs typeface="Calibri"/>
              <a:sym typeface="Calibri"/>
            </a:endParaRPr>
          </a:p>
          <a:p>
            <a:pPr marL="0" marR="0" lvl="0" indent="0" algn="just" rtl="0">
              <a:spcBef>
                <a:spcPts val="0"/>
              </a:spcBef>
              <a:spcAft>
                <a:spcPts val="0"/>
              </a:spcAft>
              <a:buNone/>
            </a:pPr>
            <a:r>
              <a:rPr lang="it-IT" sz="900" b="1" i="0" u="none" strike="noStrike" cap="none">
                <a:solidFill>
                  <a:srgbClr val="0070C0"/>
                </a:solidFill>
                <a:latin typeface="Calibri"/>
                <a:ea typeface="Calibri"/>
                <a:cs typeface="Calibri"/>
                <a:sym typeface="Calibri"/>
              </a:rPr>
              <a:t>ATTIVITÀ SINCRONE</a:t>
            </a:r>
            <a:endParaRPr/>
          </a:p>
          <a:p>
            <a:pPr marL="0" marR="0" lvl="0" indent="0" algn="just" rtl="0">
              <a:spcBef>
                <a:spcPts val="0"/>
              </a:spcBef>
              <a:spcAft>
                <a:spcPts val="0"/>
              </a:spcAft>
              <a:buNone/>
            </a:pPr>
            <a:r>
              <a:rPr lang="it-IT" sz="900" b="0" i="0" u="none" strike="noStrike" cap="none">
                <a:solidFill>
                  <a:srgbClr val="0070C0"/>
                </a:solidFill>
                <a:latin typeface="Calibri"/>
                <a:ea typeface="Calibri"/>
                <a:cs typeface="Calibri"/>
                <a:sym typeface="Calibri"/>
              </a:rPr>
              <a:t>Martedì </a:t>
            </a:r>
            <a:r>
              <a:rPr lang="it-IT" sz="900" b="1" i="0" u="none" strike="noStrike" cap="none">
                <a:solidFill>
                  <a:srgbClr val="0070C0"/>
                </a:solidFill>
                <a:latin typeface="Calibri"/>
                <a:ea typeface="Calibri"/>
                <a:cs typeface="Calibri"/>
                <a:sym typeface="Calibri"/>
              </a:rPr>
              <a:t>10 ottobre 2023 </a:t>
            </a:r>
            <a:r>
              <a:rPr lang="it-IT" sz="900" b="0" i="0" u="none" strike="noStrike" cap="none">
                <a:solidFill>
                  <a:srgbClr val="0070C0"/>
                </a:solidFill>
                <a:latin typeface="Calibri"/>
                <a:ea typeface="Calibri"/>
                <a:cs typeface="Calibri"/>
                <a:sym typeface="Calibri"/>
              </a:rPr>
              <a:t>ore 17-19 Esplorare le relazioni tra storia e sport e analizzare il ruolo dello sport nella società. Identificare e analizzare i diversi significati che lo sport può assumere per gli individui e per i gruppi sociali.</a:t>
            </a:r>
            <a:endParaRPr/>
          </a:p>
          <a:p>
            <a:pPr marL="0" marR="0" lvl="0" indent="0" algn="just" rtl="0">
              <a:spcBef>
                <a:spcPts val="0"/>
              </a:spcBef>
              <a:spcAft>
                <a:spcPts val="0"/>
              </a:spcAft>
              <a:buNone/>
            </a:pPr>
            <a:r>
              <a:rPr lang="it-IT" sz="900" b="0" i="0" u="none" strike="noStrike" cap="none">
                <a:solidFill>
                  <a:srgbClr val="0070C0"/>
                </a:solidFill>
                <a:latin typeface="Calibri"/>
                <a:ea typeface="Calibri"/>
                <a:cs typeface="Calibri"/>
                <a:sym typeface="Calibri"/>
              </a:rPr>
              <a:t>Martedì </a:t>
            </a:r>
            <a:r>
              <a:rPr lang="it-IT" sz="900" b="1" i="0" u="none" strike="noStrike" cap="none">
                <a:solidFill>
                  <a:srgbClr val="0070C0"/>
                </a:solidFill>
                <a:latin typeface="Calibri"/>
                <a:ea typeface="Calibri"/>
                <a:cs typeface="Calibri"/>
                <a:sym typeface="Calibri"/>
              </a:rPr>
              <a:t>24 ottobre 2023 </a:t>
            </a:r>
            <a:r>
              <a:rPr lang="it-IT" sz="900" b="0" i="0" u="none" strike="noStrike" cap="none">
                <a:solidFill>
                  <a:srgbClr val="0070C0"/>
                </a:solidFill>
                <a:latin typeface="Calibri"/>
                <a:ea typeface="Calibri"/>
                <a:cs typeface="Calibri"/>
                <a:sym typeface="Calibri"/>
              </a:rPr>
              <a:t>ore 17-19 Esplorare il rapporto tra sport e diritti umani e  analizzare il ruolo dello sport nella promozione dei diritti umani.</a:t>
            </a:r>
            <a:endParaRPr/>
          </a:p>
          <a:p>
            <a:pPr marL="0" marR="0" lvl="0" indent="0" algn="just" rtl="0">
              <a:spcBef>
                <a:spcPts val="0"/>
              </a:spcBef>
              <a:spcAft>
                <a:spcPts val="0"/>
              </a:spcAft>
              <a:buNone/>
            </a:pPr>
            <a:r>
              <a:rPr lang="it-IT" sz="900" b="0" i="0" u="none" strike="noStrike" cap="none">
                <a:solidFill>
                  <a:srgbClr val="0070C0"/>
                </a:solidFill>
                <a:latin typeface="Calibri"/>
                <a:ea typeface="Calibri"/>
                <a:cs typeface="Calibri"/>
                <a:sym typeface="Calibri"/>
              </a:rPr>
              <a:t>Martedì </a:t>
            </a:r>
            <a:r>
              <a:rPr lang="it-IT" sz="900" b="1" i="0" u="none" strike="noStrike" cap="none">
                <a:solidFill>
                  <a:srgbClr val="0070C0"/>
                </a:solidFill>
                <a:latin typeface="Calibri"/>
                <a:ea typeface="Calibri"/>
                <a:cs typeface="Calibri"/>
                <a:sym typeface="Calibri"/>
              </a:rPr>
              <a:t>14 novembre 2023 </a:t>
            </a:r>
            <a:r>
              <a:rPr lang="it-IT" sz="900" b="0" i="0" u="none" strike="noStrike" cap="none">
                <a:solidFill>
                  <a:srgbClr val="0070C0"/>
                </a:solidFill>
                <a:latin typeface="Calibri"/>
                <a:ea typeface="Calibri"/>
                <a:cs typeface="Calibri"/>
                <a:sym typeface="Calibri"/>
              </a:rPr>
              <a:t>ore 16-19 Presentazione e revisione collegiale dei progetti.</a:t>
            </a:r>
            <a:endParaRPr/>
          </a:p>
          <a:p>
            <a:pPr marL="0" marR="0" lvl="0" indent="0" algn="just" rtl="0">
              <a:spcBef>
                <a:spcPts val="0"/>
              </a:spcBef>
              <a:spcAft>
                <a:spcPts val="0"/>
              </a:spcAft>
              <a:buNone/>
            </a:pPr>
            <a:r>
              <a:rPr lang="it-IT" sz="900" b="0" i="0" u="none" strike="noStrike" cap="none">
                <a:solidFill>
                  <a:srgbClr val="0070C0"/>
                </a:solidFill>
                <a:latin typeface="Calibri"/>
                <a:ea typeface="Calibri"/>
                <a:cs typeface="Calibri"/>
                <a:sym typeface="Calibri"/>
              </a:rPr>
              <a:t>Martedì </a:t>
            </a:r>
            <a:r>
              <a:rPr lang="it-IT" sz="900" b="1" i="0" u="none" strike="noStrike" cap="none">
                <a:solidFill>
                  <a:srgbClr val="0070C0"/>
                </a:solidFill>
                <a:latin typeface="Calibri"/>
                <a:ea typeface="Calibri"/>
                <a:cs typeface="Calibri"/>
                <a:sym typeface="Calibri"/>
              </a:rPr>
              <a:t>12 dicembre 2023 </a:t>
            </a:r>
            <a:r>
              <a:rPr lang="it-IT" sz="900" b="0" i="0" u="none" strike="noStrike" cap="none">
                <a:solidFill>
                  <a:srgbClr val="0070C0"/>
                </a:solidFill>
                <a:latin typeface="Calibri"/>
                <a:ea typeface="Calibri"/>
                <a:cs typeface="Calibri"/>
                <a:sym typeface="Calibri"/>
              </a:rPr>
              <a:t>ore 17-19 Approfondimento: la valutazione di un progetto, format e griglie di valutazione e autovalutazione</a:t>
            </a:r>
            <a:endParaRPr/>
          </a:p>
          <a:p>
            <a:pPr marL="0" marR="0" lvl="0" indent="0" algn="just" rtl="0">
              <a:spcBef>
                <a:spcPts val="0"/>
              </a:spcBef>
              <a:spcAft>
                <a:spcPts val="0"/>
              </a:spcAft>
              <a:buNone/>
            </a:pPr>
            <a:r>
              <a:rPr lang="it-IT" sz="900" b="0" i="0" u="none" strike="noStrike" cap="none">
                <a:solidFill>
                  <a:srgbClr val="0070C0"/>
                </a:solidFill>
                <a:latin typeface="Calibri"/>
                <a:ea typeface="Calibri"/>
                <a:cs typeface="Calibri"/>
                <a:sym typeface="Calibri"/>
              </a:rPr>
              <a:t>Martedì </a:t>
            </a:r>
            <a:r>
              <a:rPr lang="it-IT" sz="900" b="1" i="0" u="none" strike="noStrike" cap="none">
                <a:solidFill>
                  <a:srgbClr val="0070C0"/>
                </a:solidFill>
                <a:latin typeface="Calibri"/>
                <a:ea typeface="Calibri"/>
                <a:cs typeface="Calibri"/>
                <a:sym typeface="Calibri"/>
              </a:rPr>
              <a:t>19 marzo 2024 </a:t>
            </a:r>
            <a:r>
              <a:rPr lang="it-IT" sz="900" b="0" i="0" u="none" strike="noStrike" cap="none">
                <a:solidFill>
                  <a:srgbClr val="0070C0"/>
                </a:solidFill>
                <a:latin typeface="Calibri"/>
                <a:ea typeface="Calibri"/>
                <a:cs typeface="Calibri"/>
                <a:sym typeface="Calibri"/>
              </a:rPr>
              <a:t>ore 16-19 </a:t>
            </a:r>
            <a:endParaRPr/>
          </a:p>
          <a:p>
            <a:pPr marL="0" marR="0" lvl="0" indent="0" algn="just" rtl="0">
              <a:spcBef>
                <a:spcPts val="0"/>
              </a:spcBef>
              <a:spcAft>
                <a:spcPts val="0"/>
              </a:spcAft>
              <a:buNone/>
            </a:pPr>
            <a:r>
              <a:rPr lang="it-IT" sz="900" b="0" i="0" u="none" strike="noStrike" cap="none">
                <a:solidFill>
                  <a:srgbClr val="0070C0"/>
                </a:solidFill>
                <a:latin typeface="Calibri"/>
                <a:ea typeface="Calibri"/>
                <a:cs typeface="Calibri"/>
                <a:sym typeface="Calibri"/>
              </a:rPr>
              <a:t>Condivisione delle esperienze sperimentate e raccolta dei materiali.</a:t>
            </a:r>
            <a:endParaRPr/>
          </a:p>
          <a:p>
            <a:pPr marL="0" marR="0" lvl="0" indent="0" algn="just" rtl="0">
              <a:spcBef>
                <a:spcPts val="0"/>
              </a:spcBef>
              <a:spcAft>
                <a:spcPts val="0"/>
              </a:spcAft>
              <a:buNone/>
            </a:pPr>
            <a:r>
              <a:rPr lang="it-IT" sz="900" b="1" i="0" u="none" strike="noStrike" cap="none">
                <a:solidFill>
                  <a:srgbClr val="0070C0"/>
                </a:solidFill>
                <a:latin typeface="Calibri"/>
                <a:ea typeface="Calibri"/>
                <a:cs typeface="Calibri"/>
                <a:sym typeface="Calibri"/>
              </a:rPr>
              <a:t>ATTIVITÀ ASINCRONA</a:t>
            </a:r>
            <a:endParaRPr/>
          </a:p>
          <a:p>
            <a:pPr marL="0" marR="0" lvl="0" indent="0" algn="just" rtl="0">
              <a:spcBef>
                <a:spcPts val="0"/>
              </a:spcBef>
              <a:spcAft>
                <a:spcPts val="0"/>
              </a:spcAft>
              <a:buNone/>
            </a:pPr>
            <a:r>
              <a:rPr lang="it-IT" sz="900" b="0" i="0" u="none" strike="noStrike" cap="none">
                <a:solidFill>
                  <a:srgbClr val="0070C0"/>
                </a:solidFill>
                <a:latin typeface="Calibri"/>
                <a:ea typeface="Calibri"/>
                <a:cs typeface="Calibri"/>
                <a:sym typeface="Calibri"/>
              </a:rPr>
              <a:t>Novembre 2023 n. 5 ore Progettazione didattica</a:t>
            </a:r>
            <a:endParaRPr/>
          </a:p>
          <a:p>
            <a:pPr marL="0" marR="0" lvl="0" indent="0" algn="just" rtl="0">
              <a:spcBef>
                <a:spcPts val="0"/>
              </a:spcBef>
              <a:spcAft>
                <a:spcPts val="0"/>
              </a:spcAft>
              <a:buNone/>
            </a:pPr>
            <a:r>
              <a:rPr lang="it-IT" sz="900" b="0" i="0" u="none" strike="noStrike" cap="none">
                <a:solidFill>
                  <a:srgbClr val="0070C0"/>
                </a:solidFill>
                <a:latin typeface="Calibri"/>
                <a:ea typeface="Calibri"/>
                <a:cs typeface="Calibri"/>
                <a:sym typeface="Calibri"/>
              </a:rPr>
              <a:t>Da novembre 2023 al 28 febbraio 2024 n. 10 ore Sperimentazione in classe.</a:t>
            </a:r>
            <a:endParaRPr/>
          </a:p>
          <a:p>
            <a:pPr marL="0" marR="0" lvl="0" indent="0" algn="just" rtl="0">
              <a:spcBef>
                <a:spcPts val="0"/>
              </a:spcBef>
              <a:spcAft>
                <a:spcPts val="0"/>
              </a:spcAft>
              <a:buNone/>
            </a:pPr>
            <a:endParaRPr sz="900" b="0" i="0" u="none" strike="noStrike" cap="none">
              <a:solidFill>
                <a:srgbClr val="0070C0"/>
              </a:solidFill>
              <a:latin typeface="Calibri"/>
              <a:ea typeface="Calibri"/>
              <a:cs typeface="Calibri"/>
              <a:sym typeface="Calibri"/>
            </a:endParaRPr>
          </a:p>
          <a:p>
            <a:pPr marL="0" marR="0" lvl="0" indent="0" algn="just" rtl="0">
              <a:spcBef>
                <a:spcPts val="0"/>
              </a:spcBef>
              <a:spcAft>
                <a:spcPts val="0"/>
              </a:spcAft>
              <a:buNone/>
            </a:pPr>
            <a:endParaRPr sz="900" b="0" i="0" u="none" strike="noStrike" cap="none">
              <a:solidFill>
                <a:srgbClr val="0070C0"/>
              </a:solidFill>
              <a:latin typeface="Calibri"/>
              <a:ea typeface="Calibri"/>
              <a:cs typeface="Calibri"/>
              <a:sym typeface="Calibri"/>
            </a:endParaRPr>
          </a:p>
          <a:p>
            <a:pPr marL="0" marR="0" lvl="0" indent="0" algn="ctr" rtl="0">
              <a:spcBef>
                <a:spcPts val="0"/>
              </a:spcBef>
              <a:spcAft>
                <a:spcPts val="0"/>
              </a:spcAft>
              <a:buNone/>
            </a:pPr>
            <a:endParaRPr sz="900" b="0" i="0" u="none" strike="noStrike" cap="none">
              <a:solidFill>
                <a:srgbClr val="244061"/>
              </a:solidFill>
              <a:latin typeface="Calibri"/>
              <a:ea typeface="Calibri"/>
              <a:cs typeface="Calibri"/>
              <a:sym typeface="Calibri"/>
            </a:endParaRPr>
          </a:p>
          <a:p>
            <a:pPr marL="0" marR="0" lvl="0" indent="0" algn="ctr" rtl="0">
              <a:spcBef>
                <a:spcPts val="0"/>
              </a:spcBef>
              <a:spcAft>
                <a:spcPts val="0"/>
              </a:spcAft>
              <a:buNone/>
            </a:pPr>
            <a:endParaRPr sz="900" b="0" i="0" u="none" strike="noStrike" cap="none">
              <a:solidFill>
                <a:srgbClr val="244061"/>
              </a:solidFill>
              <a:latin typeface="Calibri"/>
              <a:ea typeface="Calibri"/>
              <a:cs typeface="Calibri"/>
              <a:sym typeface="Calibri"/>
            </a:endParaRPr>
          </a:p>
          <a:p>
            <a:pPr marL="0" marR="0" lvl="0" indent="0" algn="l" rtl="0">
              <a:spcBef>
                <a:spcPts val="0"/>
              </a:spcBef>
              <a:spcAft>
                <a:spcPts val="0"/>
              </a:spcAft>
              <a:buNone/>
            </a:pPr>
            <a:endParaRPr sz="900">
              <a:solidFill>
                <a:srgbClr val="244061"/>
              </a:solidFill>
              <a:latin typeface="Calibri"/>
              <a:ea typeface="Calibri"/>
              <a:cs typeface="Calibri"/>
              <a:sym typeface="Calibri"/>
            </a:endParaRPr>
          </a:p>
          <a:p>
            <a:pPr marL="0" marR="0" lvl="0" indent="0" algn="just" rtl="0">
              <a:spcBef>
                <a:spcPts val="0"/>
              </a:spcBef>
              <a:spcAft>
                <a:spcPts val="0"/>
              </a:spcAft>
              <a:buNone/>
            </a:pPr>
            <a:endParaRPr sz="1200">
              <a:solidFill>
                <a:schemeClr val="dk1"/>
              </a:solidFill>
              <a:latin typeface="Calibri"/>
              <a:ea typeface="Calibri"/>
              <a:cs typeface="Calibri"/>
              <a:sym typeface="Calibri"/>
            </a:endParaRPr>
          </a:p>
          <a:p>
            <a:pPr marL="0" marR="0" lvl="0" indent="0" algn="just" rtl="0">
              <a:spcBef>
                <a:spcPts val="0"/>
              </a:spcBef>
              <a:spcAft>
                <a:spcPts val="0"/>
              </a:spcAft>
              <a:buNone/>
            </a:pPr>
            <a:endParaRPr sz="1200">
              <a:solidFill>
                <a:schemeClr val="dk1"/>
              </a:solidFill>
              <a:latin typeface="Calibri"/>
              <a:ea typeface="Calibri"/>
              <a:cs typeface="Calibri"/>
              <a:sym typeface="Calibri"/>
            </a:endParaRPr>
          </a:p>
          <a:p>
            <a:pPr marL="0" marR="0" lvl="0" indent="0" algn="just" rtl="0">
              <a:spcBef>
                <a:spcPts val="0"/>
              </a:spcBef>
              <a:spcAft>
                <a:spcPts val="0"/>
              </a:spcAft>
              <a:buNone/>
            </a:pPr>
            <a:endParaRPr sz="1200">
              <a:solidFill>
                <a:schemeClr val="dk1"/>
              </a:solidFill>
              <a:latin typeface="Calibri"/>
              <a:ea typeface="Calibri"/>
              <a:cs typeface="Calibri"/>
              <a:sym typeface="Calibri"/>
            </a:endParaRPr>
          </a:p>
        </p:txBody>
      </p:sp>
      <p:sp>
        <p:nvSpPr>
          <p:cNvPr id="93" name="Google Shape;93;p1"/>
          <p:cNvSpPr txBox="1"/>
          <p:nvPr/>
        </p:nvSpPr>
        <p:spPr>
          <a:xfrm>
            <a:off x="0" y="5072074"/>
            <a:ext cx="6357900" cy="15084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1200" b="1">
                <a:solidFill>
                  <a:srgbClr val="494429"/>
                </a:solidFill>
                <a:latin typeface="Calibri"/>
                <a:ea typeface="Calibri"/>
                <a:cs typeface="Calibri"/>
                <a:sym typeface="Calibri"/>
              </a:rPr>
              <a:t>Per iscriversi al corso compilare il modulo al seguente link: </a:t>
            </a:r>
            <a:endParaRPr/>
          </a:p>
          <a:p>
            <a:pPr marL="0" marR="0" lvl="0" indent="0" algn="ctr" rtl="0">
              <a:spcBef>
                <a:spcPts val="0"/>
              </a:spcBef>
              <a:spcAft>
                <a:spcPts val="0"/>
              </a:spcAft>
              <a:buNone/>
            </a:pPr>
            <a:r>
              <a:rPr lang="it-IT" sz="1200" u="sng">
                <a:solidFill>
                  <a:schemeClr val="hlink"/>
                </a:solidFill>
                <a:latin typeface="Calibri"/>
                <a:ea typeface="Calibri"/>
                <a:cs typeface="Calibri"/>
                <a:sym typeface="Calibri"/>
                <a:hlinkClick r:id="rId6"/>
              </a:rPr>
              <a:t>https://forms.gle/tgvQc5BRbKZkHunt7</a:t>
            </a:r>
            <a:r>
              <a:rPr lang="it-IT" sz="1200">
                <a:latin typeface="Calibri"/>
                <a:ea typeface="Calibri"/>
                <a:cs typeface="Calibri"/>
                <a:sym typeface="Calibri"/>
              </a:rPr>
              <a:t> </a:t>
            </a:r>
            <a:endParaRPr/>
          </a:p>
          <a:p>
            <a:pPr marL="0" marR="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spcBef>
                <a:spcPts val="0"/>
              </a:spcBef>
              <a:spcAft>
                <a:spcPts val="0"/>
              </a:spcAft>
              <a:buNone/>
            </a:pPr>
            <a:endParaRPr sz="1200" b="1">
              <a:solidFill>
                <a:srgbClr val="17365D"/>
              </a:solidFill>
              <a:latin typeface="Calibri"/>
              <a:ea typeface="Calibri"/>
              <a:cs typeface="Calibri"/>
              <a:sym typeface="Calibri"/>
            </a:endParaRPr>
          </a:p>
          <a:p>
            <a:pPr marL="0" marR="0" lvl="0" indent="0" algn="just" rtl="0">
              <a:spcBef>
                <a:spcPts val="0"/>
              </a:spcBef>
              <a:spcAft>
                <a:spcPts val="0"/>
              </a:spcAft>
              <a:buNone/>
            </a:pPr>
            <a:r>
              <a:rPr lang="it-IT" sz="800">
                <a:solidFill>
                  <a:srgbClr val="17365D"/>
                </a:solidFill>
                <a:latin typeface="Calibri"/>
                <a:ea typeface="Calibri"/>
                <a:cs typeface="Calibri"/>
                <a:sym typeface="Calibri"/>
              </a:rPr>
              <a:t>Gli Istituti storici della Resistenza del Piemonte sono parte della Rete degli istituti associati all’Istituto Nazionale Ferruccio Parri (ex Insmli) riconosciuto agenzia di formazione accreditata presso il Miur (l'Istituto Nazionale Ferruccio Parri con la rete degli Istituti associati ha ottenuto il riconoscimento di agenzia formativa, con DM 25.05.2001, prot. n. 802 del 19.06.2001, rinnovato con decreto prot. 10962 del 08.06.2005, accreditamento portato a conformità della Direttiva 170/2016 con approvazione del 01.12.2016 della richiesta n. 872 ed è incluso nell'elenco degli Enti accreditati).</a:t>
            </a:r>
            <a:endParaRPr/>
          </a:p>
          <a:p>
            <a:pPr marL="0" marR="0" lvl="0" indent="0" algn="l" rtl="0">
              <a:spcBef>
                <a:spcPts val="0"/>
              </a:spcBef>
              <a:spcAft>
                <a:spcPts val="0"/>
              </a:spcAft>
              <a:buNone/>
            </a:pPr>
            <a:endParaRPr sz="1200">
              <a:solidFill>
                <a:schemeClr val="dk1"/>
              </a:solidFill>
              <a:latin typeface="Calibri"/>
              <a:ea typeface="Calibri"/>
              <a:cs typeface="Calibri"/>
              <a:sym typeface="Calibri"/>
            </a:endParaRPr>
          </a:p>
        </p:txBody>
      </p:sp>
      <p:sp>
        <p:nvSpPr>
          <p:cNvPr id="94" name="Google Shape;94;p1"/>
          <p:cNvSpPr txBox="1"/>
          <p:nvPr/>
        </p:nvSpPr>
        <p:spPr>
          <a:xfrm>
            <a:off x="4714876" y="6642556"/>
            <a:ext cx="2428892" cy="21544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800">
                <a:solidFill>
                  <a:srgbClr val="17365D"/>
                </a:solidFill>
                <a:latin typeface="Calibri"/>
                <a:ea typeface="Calibri"/>
                <a:cs typeface="Calibri"/>
                <a:sym typeface="Calibri"/>
              </a:rPr>
              <a:t>Fonte fotografia: Wikipedia.org</a:t>
            </a:r>
            <a:endParaRPr sz="800">
              <a:solidFill>
                <a:srgbClr val="17365D"/>
              </a:solidFill>
              <a:latin typeface="Calibri"/>
              <a:ea typeface="Calibri"/>
              <a:cs typeface="Calibri"/>
              <a:sym typeface="Calibri"/>
            </a:endParaRPr>
          </a:p>
        </p:txBody>
      </p:sp>
      <p:sp>
        <p:nvSpPr>
          <p:cNvPr id="95" name="Google Shape;95;p1" descr="ISTORBIVE – Istituto per la Storia della Resistenza e della Società  contemporanea"/>
          <p:cNvSpPr/>
          <p:nvPr/>
        </p:nvSpPr>
        <p:spPr>
          <a:xfrm>
            <a:off x="155575" y="-685800"/>
            <a:ext cx="3038475" cy="14287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6" name="Google Shape;96;p1" descr="ISTORBIVE – Istituto per la Storia della Resistenza e della Società  contemporanea"/>
          <p:cNvSpPr/>
          <p:nvPr/>
        </p:nvSpPr>
        <p:spPr>
          <a:xfrm>
            <a:off x="155575" y="-685800"/>
            <a:ext cx="3038475" cy="14287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97" name="Google Shape;97;p1" descr="ISTORBIVE – Istituto per la Storia della Resistenza e della Società  contemporanea"/>
          <p:cNvPicPr preferRelativeResize="0"/>
          <p:nvPr/>
        </p:nvPicPr>
        <p:blipFill rotWithShape="1">
          <a:blip r:embed="rId7">
            <a:alphaModFix/>
          </a:blip>
          <a:srcRect/>
          <a:stretch/>
        </p:blipFill>
        <p:spPr>
          <a:xfrm>
            <a:off x="4786314" y="214290"/>
            <a:ext cx="1529226" cy="719071"/>
          </a:xfrm>
          <a:prstGeom prst="rect">
            <a:avLst/>
          </a:prstGeom>
          <a:noFill/>
          <a:ln>
            <a:noFill/>
          </a:ln>
        </p:spPr>
      </p:pic>
      <p:pic>
        <p:nvPicPr>
          <p:cNvPr id="98" name="Google Shape;98;p1" descr="C:\Users\Utente01\Desktop\loghi PARRI\Logo Parri ets quadrato compatto.jpg"/>
          <p:cNvPicPr preferRelativeResize="0"/>
          <p:nvPr/>
        </p:nvPicPr>
        <p:blipFill rotWithShape="1">
          <a:blip r:embed="rId8">
            <a:alphaModFix/>
          </a:blip>
          <a:srcRect/>
          <a:stretch/>
        </p:blipFill>
        <p:spPr>
          <a:xfrm>
            <a:off x="0" y="1"/>
            <a:ext cx="1591918" cy="1000108"/>
          </a:xfrm>
          <a:prstGeom prst="rect">
            <a:avLst/>
          </a:prstGeom>
          <a:noFill/>
          <a:ln>
            <a:noFill/>
          </a:ln>
        </p:spPr>
      </p:pic>
      <p:pic>
        <p:nvPicPr>
          <p:cNvPr id="99" name="Google Shape;99;p1" descr="logo scritta.jpg"/>
          <p:cNvPicPr preferRelativeResize="0"/>
          <p:nvPr/>
        </p:nvPicPr>
        <p:blipFill rotWithShape="1">
          <a:blip r:embed="rId9">
            <a:alphaModFix/>
          </a:blip>
          <a:srcRect/>
          <a:stretch/>
        </p:blipFill>
        <p:spPr>
          <a:xfrm>
            <a:off x="3714744" y="214290"/>
            <a:ext cx="1016166" cy="645014"/>
          </a:xfrm>
          <a:prstGeom prst="rect">
            <a:avLst/>
          </a:prstGeom>
          <a:noFill/>
          <a:ln>
            <a:noFill/>
          </a:ln>
        </p:spPr>
      </p:pic>
    </p:spTree>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489</Words>
  <Application>Microsoft Office PowerPoint</Application>
  <PresentationFormat>Presentazione su schermo (4:3)</PresentationFormat>
  <Paragraphs>32</Paragraphs>
  <Slides>1</Slides>
  <Notes>1</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vt:i4>
      </vt:variant>
    </vt:vector>
  </HeadingPairs>
  <TitlesOfParts>
    <vt:vector size="4" baseType="lpstr">
      <vt:lpstr>Arial</vt:lpstr>
      <vt:lpstr>Calibri</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Utente01</dc:creator>
  <cp:lastModifiedBy>Elena Mastretta</cp:lastModifiedBy>
  <cp:revision>1</cp:revision>
  <dcterms:created xsi:type="dcterms:W3CDTF">2022-09-16T08:30:32Z</dcterms:created>
  <dcterms:modified xsi:type="dcterms:W3CDTF">2023-09-10T16:12:21Z</dcterms:modified>
</cp:coreProperties>
</file>